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8"/>
  </p:notesMasterIdLst>
  <p:handoutMasterIdLst>
    <p:handoutMasterId r:id="rId9"/>
  </p:handoutMasterIdLst>
  <p:sldIdLst>
    <p:sldId id="256" r:id="rId2"/>
    <p:sldId id="496" r:id="rId3"/>
    <p:sldId id="497" r:id="rId4"/>
    <p:sldId id="501" r:id="rId5"/>
    <p:sldId id="500" r:id="rId6"/>
    <p:sldId id="283" r:id="rId7"/>
  </p:sldIdLst>
  <p:sldSz cx="9144000" cy="5143500" type="screen16x9"/>
  <p:notesSz cx="6858000" cy="9144000"/>
  <p:embeddedFontLst>
    <p:embeddedFont>
      <p:font typeface="Poppins" panose="00000500000000000000" pitchFamily="2" charset="0"/>
      <p:regular r:id="rId10"/>
      <p:bold r:id="rId11"/>
    </p:embeddedFont>
    <p:embeddedFont>
      <p:font typeface="Ubuntu" panose="020B0504030602030204" pitchFamily="34" charset="0"/>
      <p:regular r:id="rId12"/>
      <p:bold r:id="rId13"/>
      <p:italic r:id="rId14"/>
      <p:boldItalic r:id="rId15"/>
    </p:embeddedFont>
    <p:embeddedFont>
      <p:font typeface="Ubuntu Bold" panose="020B0804030602030204" pitchFamily="34" charset="0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4"/>
    <a:srgbClr val="1FA5D9"/>
    <a:srgbClr val="27507F"/>
    <a:srgbClr val="23583C"/>
    <a:srgbClr val="2AFFFF"/>
    <a:srgbClr val="39B3E2"/>
    <a:srgbClr val="FFFFFF"/>
    <a:srgbClr val="264C7B"/>
    <a:srgbClr val="274F7E"/>
    <a:srgbClr val="1F9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29D04B-A093-42E4-9D96-5595BBF44C1A}">
  <a:tblStyle styleId="{FD29D04B-A093-42E4-9D96-5595BBF44C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1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371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909165D-0545-15B6-D1AB-4B313662CA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29F6786-35E8-D917-2090-7D6BC8CE77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267C2-1D33-4813-8714-201A0C137BC9}" type="datetimeFigureOut">
              <a:rPr lang="pt-BR" smtClean="0"/>
              <a:t>07/03/2023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3AC5BBE-C4CB-D2F6-820D-4A379B8DED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9138B85-D5B3-5B5E-6A88-74065902E1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95184-1849-490E-B6D2-B8B9DB11AC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1512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6d0edeb9fe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6d0edeb9fe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6d0edeb9f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6d0edeb9f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2D2D5DC-195B-F413-D88A-4ABC1625A3E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  <p:pic>
        <p:nvPicPr>
          <p:cNvPr id="5" name="Imagem 4" descr="Imagem em branco e azul&#10;&#10;Descrição gerada automaticamente com confiança média">
            <a:extLst>
              <a:ext uri="{FF2B5EF4-FFF2-40B4-BE49-F238E27FC236}">
                <a16:creationId xmlns:a16="http://schemas.microsoft.com/office/drawing/2014/main" id="{CEBB79FA-50E3-6D17-9AFB-13C147DF72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F2B5BA49-FD2B-D2D7-E314-2A060B0D4B76}"/>
              </a:ext>
            </a:extLst>
          </p:cNvPr>
          <p:cNvGrpSpPr/>
          <p:nvPr userDrawn="1"/>
        </p:nvGrpSpPr>
        <p:grpSpPr>
          <a:xfrm>
            <a:off x="-1" y="-1"/>
            <a:ext cx="9144002" cy="5143501"/>
            <a:chOff x="-1" y="-1"/>
            <a:chExt cx="9144002" cy="5143501"/>
          </a:xfrm>
        </p:grpSpPr>
        <p:pic>
          <p:nvPicPr>
            <p:cNvPr id="7" name="Imagem 6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E1C24004-E5C9-2AB0-B9BC-FAFAB04C700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alphaModFix amt="25000"/>
            </a:blip>
            <a:srcRect b="8333"/>
            <a:stretch/>
          </p:blipFill>
          <p:spPr>
            <a:xfrm>
              <a:off x="-1" y="-1"/>
              <a:ext cx="5611091" cy="5143501"/>
            </a:xfrm>
            <a:prstGeom prst="rect">
              <a:avLst/>
            </a:prstGeom>
          </p:spPr>
        </p:pic>
        <p:pic>
          <p:nvPicPr>
            <p:cNvPr id="8" name="Imagem 7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50EA12E3-2A8B-C7AB-FEC6-04D68AD8075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alphaModFix amt="25000"/>
            </a:blip>
            <a:srcRect t="8333" r="37037"/>
            <a:stretch/>
          </p:blipFill>
          <p:spPr>
            <a:xfrm>
              <a:off x="5611091" y="-1"/>
              <a:ext cx="3532910" cy="5143501"/>
            </a:xfrm>
            <a:prstGeom prst="rect">
              <a:avLst/>
            </a:prstGeom>
          </p:spPr>
        </p:pic>
      </p:grpSp>
      <p:pic>
        <p:nvPicPr>
          <p:cNvPr id="12" name="Google Shape;13;p2">
            <a:extLst>
              <a:ext uri="{FF2B5EF4-FFF2-40B4-BE49-F238E27FC236}">
                <a16:creationId xmlns:a16="http://schemas.microsoft.com/office/drawing/2014/main" id="{ED163ABA-8659-AF60-F358-A91DF9ADE4BD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8538" y="480283"/>
            <a:ext cx="2318270" cy="842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 descr="Ícone&#10;&#10;Descrição gerada automaticamente">
            <a:extLst>
              <a:ext uri="{FF2B5EF4-FFF2-40B4-BE49-F238E27FC236}">
                <a16:creationId xmlns:a16="http://schemas.microsoft.com/office/drawing/2014/main" id="{0C331F8F-2A66-39FF-345C-3E2037A7FD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6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269"/>
                    </a14:imgEffect>
                    <a14:imgEffect>
                      <a14:brightnessContrast contras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67828" y="-967050"/>
            <a:ext cx="5935081" cy="6370320"/>
          </a:xfrm>
          <a:prstGeom prst="rect">
            <a:avLst/>
          </a:prstGeom>
        </p:spPr>
      </p:pic>
      <p:sp>
        <p:nvSpPr>
          <p:cNvPr id="11" name="Google Shape;11;p2">
            <a:extLst>
              <a:ext uri="{FF2B5EF4-FFF2-40B4-BE49-F238E27FC236}">
                <a16:creationId xmlns:a16="http://schemas.microsoft.com/office/drawing/2014/main" id="{8252FEDB-37BF-C935-11B0-8A1D80A319C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066808" y="3015872"/>
            <a:ext cx="4680000" cy="8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5200"/>
              <a:buFont typeface="Ubuntu"/>
              <a:buNone/>
              <a:defRPr sz="5200" b="1">
                <a:solidFill>
                  <a:srgbClr val="F4F4F4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546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9137" y="3838647"/>
            <a:ext cx="1425724" cy="51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EAC8F7D-7B1A-6901-4AE9-2B55D7A12A0F}"/>
              </a:ext>
            </a:extLst>
          </p:cNvPr>
          <p:cNvSpPr txBox="1"/>
          <p:nvPr userDrawn="1"/>
        </p:nvSpPr>
        <p:spPr>
          <a:xfrm>
            <a:off x="1447137" y="4532412"/>
            <a:ext cx="6249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Rua Olimpíadas, 134 – 12º andar | CEP: 04551-000 | Vila Olímpia – São Paulo/SP</a:t>
            </a:r>
            <a:endParaRPr lang="pt-BR" sz="11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duas colunas 2" preserve="1" userDrawn="1">
  <p:cSld name="1_Título e duas colunas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8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8300" y="0"/>
            <a:ext cx="4645699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34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rpo 3" preserve="1" userDrawn="1">
  <p:cSld name="1_Título e corpo 3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-166917" y="83742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b="1">
                <a:solidFill>
                  <a:srgbClr val="F4F4F4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buNone/>
              <a:defRPr b="1">
                <a:solidFill>
                  <a:srgbClr val="F4F4F4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buNone/>
              <a:defRPr b="1">
                <a:solidFill>
                  <a:srgbClr val="F4F4F4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buNone/>
              <a:defRPr b="1">
                <a:solidFill>
                  <a:srgbClr val="F4F4F4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buNone/>
              <a:defRPr b="1">
                <a:solidFill>
                  <a:srgbClr val="F4F4F4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buNone/>
              <a:defRPr b="1">
                <a:solidFill>
                  <a:srgbClr val="F4F4F4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buNone/>
              <a:defRPr b="1">
                <a:solidFill>
                  <a:srgbClr val="F4F4F4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buNone/>
              <a:defRPr b="1">
                <a:solidFill>
                  <a:srgbClr val="F4F4F4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buNone/>
              <a:defRPr b="1">
                <a:solidFill>
                  <a:srgbClr val="F4F4F4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542875"/>
            <a:ext cx="1953900" cy="423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 idx="3"/>
          </p:nvPr>
        </p:nvSpPr>
        <p:spPr>
          <a:xfrm>
            <a:off x="490725" y="189675"/>
            <a:ext cx="3480600" cy="2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000"/>
              <a:buFont typeface="Ubuntu"/>
              <a:buNone/>
              <a:defRPr sz="1000" b="1">
                <a:solidFill>
                  <a:srgbClr val="F4F4F4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" name="Imagem 1" descr="Desenho com traços pretos em fundo branco&#10;&#10;Descrição gerada automaticamente com confiança média">
            <a:extLst>
              <a:ext uri="{FF2B5EF4-FFF2-40B4-BE49-F238E27FC236}">
                <a16:creationId xmlns:a16="http://schemas.microsoft.com/office/drawing/2014/main" id="{F9BBD692-7ACE-9038-705A-A60A44132F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6585" y="190750"/>
            <a:ext cx="1354247" cy="491868"/>
          </a:xfrm>
          <a:prstGeom prst="rect">
            <a:avLst/>
          </a:prstGeom>
        </p:spPr>
      </p:pic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6C00A197-5B3D-A834-A70F-DB4FCADF46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3000"/>
          </a:blip>
          <a:stretch>
            <a:fillRect/>
          </a:stretch>
        </p:blipFill>
        <p:spPr>
          <a:xfrm>
            <a:off x="5647034" y="1085374"/>
            <a:ext cx="4225591" cy="453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1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rpo 1 1">
  <p:cSld name="TITLE_AND_BODY_1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311700" y="932975"/>
            <a:ext cx="574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84E7C"/>
              </a:buClr>
              <a:buSzPts val="2400"/>
              <a:buFont typeface="Ubuntu"/>
              <a:buNone/>
              <a:defRPr sz="2400" b="1">
                <a:solidFill>
                  <a:srgbClr val="284E7C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311700" y="1726425"/>
            <a:ext cx="4468200" cy="2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Font typeface="Ubuntu"/>
              <a:buChar char="●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○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■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●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○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■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●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○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■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-166917" y="83742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77" name="Google Shape;7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99552"/>
            <a:ext cx="1953800" cy="422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2"/>
          <p:cNvSpPr txBox="1">
            <a:spLocks noGrp="1"/>
          </p:cNvSpPr>
          <p:nvPr>
            <p:ph type="title" idx="2"/>
          </p:nvPr>
        </p:nvSpPr>
        <p:spPr>
          <a:xfrm>
            <a:off x="490725" y="121500"/>
            <a:ext cx="3480600" cy="2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000"/>
              <a:buFont typeface="Ubuntu"/>
              <a:buNone/>
              <a:defRPr sz="1000"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AC83349E-233E-8903-F2A8-14EECAA8CB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85699" y="218045"/>
            <a:ext cx="1353502" cy="491868"/>
          </a:xfrm>
          <a:prstGeom prst="rect">
            <a:avLst/>
          </a:prstGeom>
        </p:spPr>
      </p:pic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6F0BC421-08C7-C169-E07A-13B389586D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69000"/>
          </a:blip>
          <a:stretch>
            <a:fillRect/>
          </a:stretch>
        </p:blipFill>
        <p:spPr>
          <a:xfrm>
            <a:off x="6291956" y="2266962"/>
            <a:ext cx="3246652" cy="32466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rpo 1 1" preserve="1">
  <p:cSld name="1_Título e corpo 1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311700" y="932975"/>
            <a:ext cx="574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84E7C"/>
              </a:buClr>
              <a:buSzPts val="2400"/>
              <a:buFont typeface="Ubuntu"/>
              <a:buNone/>
              <a:defRPr sz="2400" b="1">
                <a:solidFill>
                  <a:srgbClr val="284E7C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311700" y="1726425"/>
            <a:ext cx="4468200" cy="2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Font typeface="Ubuntu"/>
              <a:buChar char="●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○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■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●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○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■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●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○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■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-166917" y="83742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77" name="Google Shape;7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8112"/>
            <a:ext cx="1953800" cy="422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2"/>
          <p:cNvSpPr txBox="1">
            <a:spLocks noGrp="1"/>
          </p:cNvSpPr>
          <p:nvPr>
            <p:ph type="title" idx="2"/>
          </p:nvPr>
        </p:nvSpPr>
        <p:spPr>
          <a:xfrm>
            <a:off x="490725" y="121500"/>
            <a:ext cx="3480600" cy="2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000"/>
              <a:buFont typeface="Ubuntu"/>
              <a:buNone/>
              <a:defRPr sz="1000"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C03960C5-E3A1-41E3-EF0F-A364FBC706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3971325" y="-443946"/>
            <a:ext cx="5401936" cy="5798076"/>
          </a:xfrm>
          <a:prstGeom prst="rect">
            <a:avLst/>
          </a:prstGeom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3AB93103-E03B-67F0-82C8-BF6DE7F66B5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85699" y="218045"/>
            <a:ext cx="1353502" cy="49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0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rpo 1 1" preserve="1" userDrawn="1">
  <p:cSld name="1_Título e corpo 1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C03960C5-E3A1-41E3-EF0F-A364FBC706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3971325" y="-443946"/>
            <a:ext cx="5401936" cy="5798076"/>
          </a:xfrm>
          <a:prstGeom prst="rect">
            <a:avLst/>
          </a:prstGeom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3AB93103-E03B-67F0-82C8-BF6DE7F66B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85699" y="218045"/>
            <a:ext cx="1353502" cy="49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3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rpo 1 1" preserve="1">
  <p:cSld name="1_Título e corpo 1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311700" y="932975"/>
            <a:ext cx="574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84E7C"/>
              </a:buClr>
              <a:buSzPts val="2400"/>
              <a:buFont typeface="Ubuntu"/>
              <a:buNone/>
              <a:defRPr sz="2400" b="1">
                <a:solidFill>
                  <a:srgbClr val="284E7C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311700" y="1726425"/>
            <a:ext cx="4468200" cy="2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Font typeface="Ubuntu"/>
              <a:buChar char="●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○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■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●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○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■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●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○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■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-166917" y="83742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77" name="Google Shape;7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99552"/>
            <a:ext cx="1953800" cy="422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2"/>
          <p:cNvSpPr txBox="1">
            <a:spLocks noGrp="1"/>
          </p:cNvSpPr>
          <p:nvPr>
            <p:ph type="title" idx="2"/>
          </p:nvPr>
        </p:nvSpPr>
        <p:spPr>
          <a:xfrm>
            <a:off x="490725" y="121500"/>
            <a:ext cx="3480600" cy="2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000"/>
              <a:buFont typeface="Ubuntu"/>
              <a:buNone/>
              <a:defRPr sz="1000"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3AB93103-E03B-67F0-82C8-BF6DE7F66B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85699" y="218045"/>
            <a:ext cx="1353502" cy="49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0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1_Title and two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564825" y="932975"/>
            <a:ext cx="333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84E7C"/>
              </a:buClr>
              <a:buSzPts val="2400"/>
              <a:buFont typeface="Ubuntu"/>
              <a:buNone/>
              <a:defRPr sz="2400" b="1">
                <a:solidFill>
                  <a:srgbClr val="284E7C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564825" y="1896850"/>
            <a:ext cx="3332400" cy="27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Font typeface="Ubuntu"/>
              <a:buChar char="●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○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■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●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○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■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●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○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■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-166917" y="83742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99552"/>
            <a:ext cx="1953800" cy="4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>
            <a:spLocks noGrp="1"/>
          </p:cNvSpPr>
          <p:nvPr>
            <p:ph type="title" idx="2"/>
          </p:nvPr>
        </p:nvSpPr>
        <p:spPr>
          <a:xfrm>
            <a:off x="490725" y="121500"/>
            <a:ext cx="3480600" cy="2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000"/>
              <a:buFont typeface="Ubuntu"/>
              <a:buNone/>
              <a:defRPr sz="1000"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8300" y="0"/>
            <a:ext cx="4645699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>
            <a:spLocks noGrp="1"/>
          </p:cNvSpPr>
          <p:nvPr>
            <p:ph type="body" idx="3"/>
          </p:nvPr>
        </p:nvSpPr>
        <p:spPr>
          <a:xfrm>
            <a:off x="5154950" y="1896850"/>
            <a:ext cx="3332400" cy="27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Ubuntu"/>
              <a:buChar char="●"/>
              <a:defRPr>
                <a:solidFill>
                  <a:srgbClr val="F4F4F4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400"/>
              <a:buFont typeface="Ubuntu"/>
              <a:buChar char="○"/>
              <a:defRPr>
                <a:solidFill>
                  <a:srgbClr val="F4F4F4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400"/>
              <a:buFont typeface="Ubuntu"/>
              <a:buChar char="■"/>
              <a:defRPr>
                <a:solidFill>
                  <a:srgbClr val="F4F4F4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400"/>
              <a:buFont typeface="Ubuntu"/>
              <a:buChar char="●"/>
              <a:defRPr>
                <a:solidFill>
                  <a:srgbClr val="F4F4F4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400"/>
              <a:buFont typeface="Ubuntu"/>
              <a:buChar char="○"/>
              <a:defRPr>
                <a:solidFill>
                  <a:srgbClr val="F4F4F4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400"/>
              <a:buFont typeface="Ubuntu"/>
              <a:buChar char="■"/>
              <a:defRPr>
                <a:solidFill>
                  <a:srgbClr val="F4F4F4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400"/>
              <a:buFont typeface="Ubuntu"/>
              <a:buChar char="●"/>
              <a:defRPr>
                <a:solidFill>
                  <a:srgbClr val="F4F4F4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400"/>
              <a:buFont typeface="Ubuntu"/>
              <a:buChar char="○"/>
              <a:defRPr>
                <a:solidFill>
                  <a:srgbClr val="F4F4F4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400"/>
              <a:buFont typeface="Ubuntu"/>
              <a:buChar char="■"/>
              <a:defRPr>
                <a:solidFill>
                  <a:srgbClr val="F4F4F4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031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duas colunas 1" preserve="1">
  <p:cSld name="1_Título e duas colunas 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564825" y="932975"/>
            <a:ext cx="333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84E7C"/>
              </a:buClr>
              <a:buSzPts val="2400"/>
              <a:buFont typeface="Ubuntu"/>
              <a:buNone/>
              <a:defRPr sz="2400" b="1">
                <a:solidFill>
                  <a:srgbClr val="284E7C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564825" y="1896850"/>
            <a:ext cx="3332400" cy="27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Font typeface="Ubuntu"/>
              <a:buChar char="●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○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■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●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○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■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●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○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400"/>
              <a:buFont typeface="Ubuntu"/>
              <a:buChar char="■"/>
              <a:defRPr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-166917" y="83742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buNone/>
              <a:defRPr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99552"/>
            <a:ext cx="1953800" cy="4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>
            <a:spLocks noGrp="1"/>
          </p:cNvSpPr>
          <p:nvPr>
            <p:ph type="title" idx="2"/>
          </p:nvPr>
        </p:nvSpPr>
        <p:spPr>
          <a:xfrm>
            <a:off x="490725" y="121500"/>
            <a:ext cx="3480600" cy="2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000"/>
              <a:buFont typeface="Ubuntu"/>
              <a:buNone/>
              <a:defRPr sz="1000" b="1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9909" y="0"/>
            <a:ext cx="2944092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>
            <a:spLocks noGrp="1"/>
          </p:cNvSpPr>
          <p:nvPr>
            <p:ph type="pic" idx="3"/>
          </p:nvPr>
        </p:nvSpPr>
        <p:spPr>
          <a:xfrm>
            <a:off x="4752750" y="1026875"/>
            <a:ext cx="3480600" cy="3280500"/>
          </a:xfrm>
          <a:prstGeom prst="rect">
            <a:avLst/>
          </a:prstGeom>
          <a:noFill/>
          <a:ln>
            <a:noFill/>
          </a:ln>
        </p:spPr>
      </p:sp>
      <p:pic>
        <p:nvPicPr>
          <p:cNvPr id="3" name="Imagem 2" descr="Desenho com traços pretos em fundo branco&#10;&#10;Descrição gerada automaticamente com confiança média">
            <a:extLst>
              <a:ext uri="{FF2B5EF4-FFF2-40B4-BE49-F238E27FC236}">
                <a16:creationId xmlns:a16="http://schemas.microsoft.com/office/drawing/2014/main" id="{A6F77B90-E706-EC6A-2FF6-B245539343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76585" y="190750"/>
            <a:ext cx="1354247" cy="49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3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76" r:id="rId3"/>
    <p:sldLayoutId id="2147483658" r:id="rId4"/>
    <p:sldLayoutId id="2147483673" r:id="rId5"/>
    <p:sldLayoutId id="2147483682" r:id="rId6"/>
    <p:sldLayoutId id="2147483678" r:id="rId7"/>
    <p:sldLayoutId id="2147483681" r:id="rId8"/>
    <p:sldLayoutId id="2147483672" r:id="rId9"/>
    <p:sldLayoutId id="214748366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drive.google.com/drive/folders/1AMTOdzkwzN2YQED6Rz_cgNpSlPabu_zK?usp=share_link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sldNum" idx="10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ctrTitle"/>
          </p:nvPr>
        </p:nvSpPr>
        <p:spPr>
          <a:xfrm>
            <a:off x="4118763" y="3262569"/>
            <a:ext cx="4680000" cy="8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dirty="0"/>
              <a:t>Manual de Divulgação</a:t>
            </a:r>
            <a:endParaRPr sz="4400" dirty="0"/>
          </a:p>
        </p:txBody>
      </p:sp>
      <p:sp>
        <p:nvSpPr>
          <p:cNvPr id="2" name="Google Shape;155;p22">
            <a:extLst>
              <a:ext uri="{FF2B5EF4-FFF2-40B4-BE49-F238E27FC236}">
                <a16:creationId xmlns:a16="http://schemas.microsoft.com/office/drawing/2014/main" id="{625DAB8C-AD64-D332-98D8-3088502B3280}"/>
              </a:ext>
            </a:extLst>
          </p:cNvPr>
          <p:cNvSpPr txBox="1">
            <a:spLocks/>
          </p:cNvSpPr>
          <p:nvPr/>
        </p:nvSpPr>
        <p:spPr>
          <a:xfrm>
            <a:off x="4850714" y="3689619"/>
            <a:ext cx="3948049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5200"/>
              <a:buFont typeface="Ubuntu"/>
              <a:buNone/>
              <a:defRPr sz="5200" b="1" i="0" u="none" strike="noStrike" cap="none">
                <a:solidFill>
                  <a:srgbClr val="F4F4F4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800" dirty="0">
                <a:solidFill>
                  <a:srgbClr val="2AFFFF"/>
                </a:solidFill>
              </a:rPr>
              <a:t>Selo Verde Trinity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E262E67-2AEA-F89F-C5CC-C365723CC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80" y="1015123"/>
            <a:ext cx="5740500" cy="5727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1200" b="0" dirty="0">
                <a:solidFill>
                  <a:srgbClr val="6464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Olá, tudo bem?</a:t>
            </a:r>
            <a:br>
              <a:rPr lang="pt-BR" sz="1200" b="0" dirty="0">
                <a:solidFill>
                  <a:srgbClr val="646464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pt-BR" sz="1200" b="0" dirty="0">
                <a:solidFill>
                  <a:srgbClr val="646464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pt-BR" sz="1200" dirty="0">
                <a:solidFill>
                  <a:srgbClr val="6464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Parabéns! </a:t>
            </a:r>
            <a:r>
              <a:rPr lang="pt-BR" sz="1200" b="0" dirty="0">
                <a:solidFill>
                  <a:srgbClr val="6464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 você está recebendo este material, significa que você consumiu energia </a:t>
            </a:r>
            <a:r>
              <a:rPr lang="pt-BR" sz="1200" dirty="0">
                <a:solidFill>
                  <a:srgbClr val="6464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100% limpa </a:t>
            </a:r>
            <a:r>
              <a:rPr lang="pt-BR" sz="1200" b="0" dirty="0">
                <a:solidFill>
                  <a:srgbClr val="6464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 está recebendo o </a:t>
            </a:r>
            <a:r>
              <a:rPr lang="pt-BR" sz="1200" dirty="0">
                <a:solidFill>
                  <a:srgbClr val="6464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selo verde </a:t>
            </a:r>
            <a:r>
              <a:rPr lang="pt-BR" sz="1200" b="0" dirty="0">
                <a:solidFill>
                  <a:srgbClr val="6464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 Trinity. </a:t>
            </a:r>
            <a:br>
              <a:rPr lang="pt-BR" sz="1200" b="0" dirty="0">
                <a:solidFill>
                  <a:srgbClr val="646464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pt-BR" sz="1200" b="0" dirty="0">
                <a:solidFill>
                  <a:srgbClr val="646464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pt-BR" sz="1200" b="0" dirty="0">
                <a:solidFill>
                  <a:srgbClr val="6464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Por isso, disponibilizamos um material para te ajudar, caso tenha o interesse em trabalhar a divulgação deste selo tão importante, demonstrando o seu compromisso com o meio ambiente ao seu público. </a:t>
            </a:r>
            <a:br>
              <a:rPr lang="pt-BR" sz="1200" b="0" dirty="0">
                <a:solidFill>
                  <a:srgbClr val="646464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pt-BR" sz="1200" b="0" dirty="0">
                <a:solidFill>
                  <a:srgbClr val="646464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pt-BR" sz="1050" b="0" i="1" dirty="0">
                <a:solidFill>
                  <a:srgbClr val="6464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Obs.: reforçamos que a utilização deste modelo não é obrigatória. Caso prefira não divulgar ou trabalhar com seu próprio layout, sinta-se à vontade.</a:t>
            </a:r>
            <a:br>
              <a:rPr lang="pt-BR" sz="1200" b="0" dirty="0">
                <a:solidFill>
                  <a:srgbClr val="646464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pt-BR" sz="1200" b="0" dirty="0">
              <a:solidFill>
                <a:srgbClr val="64646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2A051DB-A9FF-D907-004A-A28F88EA4C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</a:t>
            </a:fld>
            <a:endParaRPr lang="pt-BR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BD880EAD-7DDC-9843-1D4B-D18EB460FE3F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Manual de Divulgação – Selo Verde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8723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865ADC3-C264-68D9-F8FD-128D5D4DEA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</a:t>
            </a:fld>
            <a:endParaRPr lang="pt-BR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7578E55-F51D-527B-1D53-F7985E9A4A40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Manual de Divulgação – Selo Verde</a:t>
            </a:r>
            <a:br>
              <a:rPr lang="pt-BR" dirty="0"/>
            </a:br>
            <a:endParaRPr lang="pt-BR" dirty="0"/>
          </a:p>
        </p:txBody>
      </p:sp>
      <p:sp>
        <p:nvSpPr>
          <p:cNvPr id="6" name="Retângulo: Cantos Arredondados 5">
            <a:hlinkClick r:id="rId2"/>
            <a:extLst>
              <a:ext uri="{FF2B5EF4-FFF2-40B4-BE49-F238E27FC236}">
                <a16:creationId xmlns:a16="http://schemas.microsoft.com/office/drawing/2014/main" id="{3F66C390-E304-B69A-BF28-C523FB32AA24}"/>
              </a:ext>
            </a:extLst>
          </p:cNvPr>
          <p:cNvSpPr/>
          <p:nvPr/>
        </p:nvSpPr>
        <p:spPr>
          <a:xfrm>
            <a:off x="5141877" y="1512286"/>
            <a:ext cx="3382466" cy="664732"/>
          </a:xfrm>
          <a:prstGeom prst="roundRect">
            <a:avLst/>
          </a:prstGeom>
          <a:gradFill>
            <a:gsLst>
              <a:gs pos="0">
                <a:srgbClr val="1FA5D9"/>
              </a:gs>
              <a:gs pos="100000">
                <a:srgbClr val="27507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B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 você utiliza o Photoshop, faça o download do gabarito aqui.</a:t>
            </a:r>
            <a:endParaRPr lang="pt-BR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A7B2212-9DFD-08F2-CF0B-0AA9B896CA36}"/>
              </a:ext>
            </a:extLst>
          </p:cNvPr>
          <p:cNvSpPr txBox="1"/>
          <p:nvPr/>
        </p:nvSpPr>
        <p:spPr>
          <a:xfrm>
            <a:off x="5141877" y="2534424"/>
            <a:ext cx="3694771" cy="2000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rgbClr val="6464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Mas, caso você não utilize nenhuma ferramenta de criação, não se preocupe, montamos um passo a passo para te ajudar. </a:t>
            </a:r>
          </a:p>
          <a:p>
            <a:pPr>
              <a:lnSpc>
                <a:spcPct val="150000"/>
              </a:lnSpc>
            </a:pPr>
            <a:endParaRPr lang="pt-BR" dirty="0">
              <a:solidFill>
                <a:srgbClr val="64646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rgbClr val="6464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Veja a seguir: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8E01A8E6-09C1-FDC9-D588-A33FD660EF0B}"/>
              </a:ext>
            </a:extLst>
          </p:cNvPr>
          <p:cNvGrpSpPr/>
          <p:nvPr/>
        </p:nvGrpSpPr>
        <p:grpSpPr>
          <a:xfrm>
            <a:off x="381783" y="602322"/>
            <a:ext cx="4364622" cy="4419678"/>
            <a:chOff x="283578" y="362386"/>
            <a:chExt cx="4697372" cy="4697372"/>
          </a:xfrm>
        </p:grpSpPr>
        <p:pic>
          <p:nvPicPr>
            <p:cNvPr id="10" name="Imagem 9" descr="Uma imagem contendo Diagrama&#10;&#10;Descrição gerada automaticamente">
              <a:extLst>
                <a:ext uri="{FF2B5EF4-FFF2-40B4-BE49-F238E27FC236}">
                  <a16:creationId xmlns:a16="http://schemas.microsoft.com/office/drawing/2014/main" id="{8A51A542-8F0F-9516-2227-A67FC9597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578" y="362386"/>
              <a:ext cx="4697372" cy="4697372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61A24C66-D298-B555-8F74-A5E0D35385A8}"/>
                </a:ext>
              </a:extLst>
            </p:cNvPr>
            <p:cNvSpPr txBox="1"/>
            <p:nvPr/>
          </p:nvSpPr>
          <p:spPr>
            <a:xfrm>
              <a:off x="588379" y="872728"/>
              <a:ext cx="35413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solidFill>
                    <a:schemeClr val="bg1"/>
                  </a:solidFill>
                  <a:latin typeface="Ubuntu Bold" panose="020B0804030602030204" pitchFamily="34" charset="0"/>
                  <a:cs typeface="Poppins" panose="00000500000000000000" pitchFamily="2" charset="0"/>
                </a:rPr>
                <a:t>Trinity</a:t>
              </a:r>
            </a:p>
          </p:txBody>
        </p:sp>
        <p:pic>
          <p:nvPicPr>
            <p:cNvPr id="12" name="Imagem 11" descr="Logotipo&#10;&#10;Descrição gerada automaticamente">
              <a:extLst>
                <a:ext uri="{FF2B5EF4-FFF2-40B4-BE49-F238E27FC236}">
                  <a16:creationId xmlns:a16="http://schemas.microsoft.com/office/drawing/2014/main" id="{5F86E46D-72EF-4018-E5D5-82339C22A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953" t="12877" r="13509" b="10090"/>
            <a:stretch/>
          </p:blipFill>
          <p:spPr>
            <a:xfrm>
              <a:off x="465303" y="2421547"/>
              <a:ext cx="2306801" cy="2363236"/>
            </a:xfrm>
            <a:prstGeom prst="rect">
              <a:avLst/>
            </a:prstGeom>
          </p:spPr>
        </p:pic>
        <p:pic>
          <p:nvPicPr>
            <p:cNvPr id="13" name="Imagem 12" descr="Desenho com traços pretos em fundo branco&#10;&#10;Descrição gerada automaticamente com confiança média">
              <a:extLst>
                <a:ext uri="{FF2B5EF4-FFF2-40B4-BE49-F238E27FC236}">
                  <a16:creationId xmlns:a16="http://schemas.microsoft.com/office/drawing/2014/main" id="{5E622E5A-E540-304E-6DFB-19A546CF0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7726" y="3756050"/>
              <a:ext cx="1652240" cy="600101"/>
            </a:xfrm>
            <a:prstGeom prst="rect">
              <a:avLst/>
            </a:prstGeom>
          </p:spPr>
        </p:pic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7D6606-409E-3F8A-FFE9-D21B121F12FF}"/>
              </a:ext>
            </a:extLst>
          </p:cNvPr>
          <p:cNvSpPr txBox="1"/>
          <p:nvPr/>
        </p:nvSpPr>
        <p:spPr>
          <a:xfrm rot="16200000">
            <a:off x="-658017" y="4231694"/>
            <a:ext cx="1609495" cy="46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800" b="1" dirty="0">
                <a:solidFill>
                  <a:srgbClr val="1FA5D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Exemplo:</a:t>
            </a:r>
            <a:endParaRPr lang="pt-BR" sz="1800" b="1" dirty="0">
              <a:solidFill>
                <a:srgbClr val="64646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2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Diagrama&#10;&#10;Descrição gerada automaticamente">
            <a:extLst>
              <a:ext uri="{FF2B5EF4-FFF2-40B4-BE49-F238E27FC236}">
                <a16:creationId xmlns:a16="http://schemas.microsoft.com/office/drawing/2014/main" id="{EA392678-2A47-48B0-1568-2F94E22A7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81" y="96644"/>
            <a:ext cx="4950212" cy="495021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2B5A690-706D-202F-921C-88FCC19B42AD}"/>
              </a:ext>
            </a:extLst>
          </p:cNvPr>
          <p:cNvSpPr txBox="1"/>
          <p:nvPr/>
        </p:nvSpPr>
        <p:spPr>
          <a:xfrm>
            <a:off x="401445" y="750849"/>
            <a:ext cx="3731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Ubuntu Bold" panose="020B0804030602030204" pitchFamily="34" charset="0"/>
                <a:cs typeface="Poppins" panose="00000500000000000000" pitchFamily="2" charset="0"/>
              </a:rPr>
              <a:t>[Nome empresa]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078FAFE-D60F-8148-AC50-1493F7C8A68C}"/>
              </a:ext>
            </a:extLst>
          </p:cNvPr>
          <p:cNvSpPr txBox="1"/>
          <p:nvPr/>
        </p:nvSpPr>
        <p:spPr>
          <a:xfrm>
            <a:off x="929265" y="3050831"/>
            <a:ext cx="1092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23583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insira seu selo aqui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5E43712-C4D5-6CE2-B85D-F67AF044A8C1}"/>
              </a:ext>
            </a:extLst>
          </p:cNvPr>
          <p:cNvSpPr txBox="1"/>
          <p:nvPr/>
        </p:nvSpPr>
        <p:spPr>
          <a:xfrm>
            <a:off x="840056" y="3512496"/>
            <a:ext cx="1256371" cy="5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700" dirty="0">
                <a:solidFill>
                  <a:srgbClr val="23583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(menu principal &gt; inserir &gt; imagem &gt; este dispositivo)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BDA5412-70FA-8FD2-9B56-A4278C5A26E9}"/>
              </a:ext>
            </a:extLst>
          </p:cNvPr>
          <p:cNvSpPr txBox="1"/>
          <p:nvPr/>
        </p:nvSpPr>
        <p:spPr>
          <a:xfrm>
            <a:off x="3025698" y="3803198"/>
            <a:ext cx="17990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insira seu logotipo na versão branca aqui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F9BE3CF-485D-51BA-FD38-FAABE9EDA75C}"/>
              </a:ext>
            </a:extLst>
          </p:cNvPr>
          <p:cNvSpPr txBox="1"/>
          <p:nvPr/>
        </p:nvSpPr>
        <p:spPr>
          <a:xfrm>
            <a:off x="5251760" y="451161"/>
            <a:ext cx="3561884" cy="897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00" dirty="0">
                <a:solidFill>
                  <a:srgbClr val="1FA5D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Passo 1:</a:t>
            </a:r>
          </a:p>
          <a:p>
            <a:pPr>
              <a:lnSpc>
                <a:spcPct val="150000"/>
              </a:lnSpc>
            </a:pPr>
            <a:r>
              <a:rPr lang="pt-BR" sz="1200" dirty="0">
                <a:solidFill>
                  <a:srgbClr val="6464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Escreva o nome da sua empresa na caixa de texto editável ao lado.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B03DAF3-07A9-DCD6-5238-9CD137AEEAED}"/>
              </a:ext>
            </a:extLst>
          </p:cNvPr>
          <p:cNvSpPr txBox="1"/>
          <p:nvPr/>
        </p:nvSpPr>
        <p:spPr>
          <a:xfrm>
            <a:off x="5251760" y="1421318"/>
            <a:ext cx="3561884" cy="108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rgbClr val="1FA5D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Passo 2:</a:t>
            </a:r>
          </a:p>
          <a:p>
            <a:pPr>
              <a:lnSpc>
                <a:spcPct val="150000"/>
              </a:lnSpc>
            </a:pPr>
            <a:r>
              <a:rPr lang="pt-BR" sz="1100" dirty="0">
                <a:solidFill>
                  <a:srgbClr val="6464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Insira o seu selo verde em formato de imagem, enviado junto neste e-mail, em cima do círculo branco.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B12776C-C45E-9260-A340-E87EB80B7B0E}"/>
              </a:ext>
            </a:extLst>
          </p:cNvPr>
          <p:cNvSpPr txBox="1"/>
          <p:nvPr/>
        </p:nvSpPr>
        <p:spPr>
          <a:xfrm>
            <a:off x="5251760" y="2585755"/>
            <a:ext cx="3561884" cy="83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rgbClr val="1FA5D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Passo 3:</a:t>
            </a:r>
          </a:p>
          <a:p>
            <a:pPr>
              <a:lnSpc>
                <a:spcPct val="150000"/>
              </a:lnSpc>
            </a:pPr>
            <a:r>
              <a:rPr lang="pt-BR" sz="1100" dirty="0">
                <a:solidFill>
                  <a:srgbClr val="6464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Insira o seu logotipo acima da linha branca, deletando o texto indicativo.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BDB3705-FE38-BE35-8356-35C463FEA392}"/>
              </a:ext>
            </a:extLst>
          </p:cNvPr>
          <p:cNvSpPr txBox="1"/>
          <p:nvPr/>
        </p:nvSpPr>
        <p:spPr>
          <a:xfrm>
            <a:off x="5251760" y="3491066"/>
            <a:ext cx="3561884" cy="133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solidFill>
                  <a:srgbClr val="1FA5D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Passo 4:</a:t>
            </a:r>
          </a:p>
          <a:p>
            <a:pPr>
              <a:lnSpc>
                <a:spcPct val="150000"/>
              </a:lnSpc>
            </a:pPr>
            <a:r>
              <a:rPr lang="pt-BR" sz="1100" dirty="0">
                <a:solidFill>
                  <a:srgbClr val="6464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Selecione toda a imagem + textos ao lado e clique com o botão direito em “salvar como imagem”. Se atente para incluir todos os itens (imagem de fundo + textos + selo + logo).</a:t>
            </a:r>
          </a:p>
        </p:txBody>
      </p:sp>
    </p:spTree>
    <p:extLst>
      <p:ext uri="{BB962C8B-B14F-4D97-AF65-F5344CB8AC3E}">
        <p14:creationId xmlns:p14="http://schemas.microsoft.com/office/powerpoint/2010/main" val="3282087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F06A88A-DD97-5309-74F7-73F381C36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47" t="4948" b="11382"/>
          <a:stretch/>
        </p:blipFill>
        <p:spPr>
          <a:xfrm>
            <a:off x="481361" y="402566"/>
            <a:ext cx="8181278" cy="4338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48BE514-B6FB-B049-BAFC-05E08EC5C8FC}"/>
              </a:ext>
            </a:extLst>
          </p:cNvPr>
          <p:cNvSpPr/>
          <p:nvPr/>
        </p:nvSpPr>
        <p:spPr>
          <a:xfrm>
            <a:off x="3637059" y="2322710"/>
            <a:ext cx="1040875" cy="161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953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320CC6-3FCC-DD92-EEDD-F9CD2F5EE893}"/>
              </a:ext>
            </a:extLst>
          </p:cNvPr>
          <p:cNvSpPr txBox="1"/>
          <p:nvPr/>
        </p:nvSpPr>
        <p:spPr>
          <a:xfrm>
            <a:off x="821473" y="1073724"/>
            <a:ext cx="7501054" cy="1174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Esperamos que você goste e consiga obter bons resultados com a sua divulgação!</a:t>
            </a:r>
          </a:p>
          <a:p>
            <a:pPr algn="ctr">
              <a:lnSpc>
                <a:spcPct val="150000"/>
              </a:lnSpc>
            </a:pPr>
            <a:endParaRPr lang="pt-BR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1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 caso de dúvidas ou dificuldades, entre em contato com o seu gestor que ele encaminhará a sua solicitação para o departamento de Marketing da Trinity Energias Renováveis.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337</Words>
  <Application>Microsoft Office PowerPoint</Application>
  <PresentationFormat>Apresentação na tela (16:9)</PresentationFormat>
  <Paragraphs>30</Paragraphs>
  <Slides>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Ubuntu</vt:lpstr>
      <vt:lpstr>Poppins</vt:lpstr>
      <vt:lpstr>Arial</vt:lpstr>
      <vt:lpstr>Ubuntu Bold</vt:lpstr>
      <vt:lpstr>Simple Light</vt:lpstr>
      <vt:lpstr>Manual de Divulgação</vt:lpstr>
      <vt:lpstr>Olá, tudo bem?  Parabéns! Se você está recebendo este material, significa que você consumiu energia 100% limpa e está recebendo o selo verde da Trinity.   Por isso, disponibilizamos um material para te ajudar, caso tenha o interesse em trabalhar a divulgação deste selo tão importante, demonstrando o seu compromisso com o meio ambiente ao seu público.   Obs.: reforçamos que a utilização deste modelo não é obrigatória. Caso prefira não divulgar ou trabalhar com seu próprio layout, sinta-se à vontade. </vt:lpstr>
      <vt:lpstr>Manual de Divulgação – Selo Verde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e Consultoria</dc:title>
  <dc:creator>Aline</dc:creator>
  <cp:lastModifiedBy>Aline Moretti | Trinity Energia</cp:lastModifiedBy>
  <cp:revision>30</cp:revision>
  <dcterms:modified xsi:type="dcterms:W3CDTF">2023-03-07T20:16:11Z</dcterms:modified>
</cp:coreProperties>
</file>